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4" r:id="rId9"/>
    <p:sldId id="265" r:id="rId10"/>
    <p:sldId id="267" r:id="rId11"/>
    <p:sldId id="295" r:id="rId12"/>
    <p:sldId id="266" r:id="rId13"/>
    <p:sldId id="268" r:id="rId14"/>
    <p:sldId id="269" r:id="rId15"/>
    <p:sldId id="277" r:id="rId16"/>
    <p:sldId id="279" r:id="rId17"/>
    <p:sldId id="281" r:id="rId18"/>
    <p:sldId id="282" r:id="rId19"/>
    <p:sldId id="285" r:id="rId20"/>
    <p:sldId id="286" r:id="rId21"/>
    <p:sldId id="288" r:id="rId22"/>
    <p:sldId id="289" r:id="rId23"/>
    <p:sldId id="290" r:id="rId24"/>
    <p:sldId id="291" r:id="rId25"/>
    <p:sldId id="293" r:id="rId26"/>
    <p:sldId id="270" r:id="rId27"/>
    <p:sldId id="271" r:id="rId28"/>
    <p:sldId id="296" r:id="rId29"/>
    <p:sldId id="297" r:id="rId30"/>
    <p:sldId id="298" r:id="rId31"/>
    <p:sldId id="299" r:id="rId32"/>
    <p:sldId id="272" r:id="rId33"/>
    <p:sldId id="275" r:id="rId34"/>
    <p:sldId id="274" r:id="rId35"/>
    <p:sldId id="300" r:id="rId36"/>
    <p:sldId id="301" r:id="rId37"/>
    <p:sldId id="302" r:id="rId38"/>
    <p:sldId id="303" r:id="rId39"/>
    <p:sldId id="304" r:id="rId40"/>
    <p:sldId id="2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1334-502A-4627-D9F8-0F52837500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95271" y="1122361"/>
            <a:ext cx="9001463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F5470-3C32-7D2C-AF33-0B40AD8D88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5271" y="3602041"/>
            <a:ext cx="9001463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C6BCB-4B9F-E422-246F-F6DEDE3DA6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C1BD76-877C-49EF-AFE1-753367678CBC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95F2-7CFC-F8A9-55BA-1E3889E36C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8C47B-0D50-5309-3CB4-D3D038C89B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1E057B-D898-4E48-9050-58EC1967149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5520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6B59-95EF-1498-A547-533D8AC2C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289368"/>
            <a:ext cx="10367567" cy="819357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B6E4E-E193-CC9A-DEE0-24F2CA2547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3805" y="621316"/>
            <a:ext cx="10367567" cy="337973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7570F-9BD7-DA09-367E-DD3CC2EFE8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65995" cy="682471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DA3BF-779C-C726-87BD-82184B611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ABC40-638A-4B83-8C46-A1FAE5041812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7F706-A0B5-C73D-7C2F-206374D079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3620F-B483-D8CA-BD04-CF23F81239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92F009-AE20-46AC-B2C1-BC9D4BDE5F2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1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0989-9203-AD73-6588-259910655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3424857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4F70BC-6FFA-1B63-E8F6-096DF222FB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92189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8B2DEA4-D141-1A8C-8256-B455276657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4A513-AF2A-4F1D-B5DF-159D3B7456C1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8202414-85B3-4FD3-1D8B-66EF824143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B9F20B-3B6C-3E19-9A84-E18A13B7C7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8F4F49-8A34-4064-937C-3558D63C5D4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90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82BF-6029-B182-F7B5-52C851454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24F738-1886-B240-45D0-FEF65ED239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426814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1A159-68F5-07B7-CF5C-6CF54A794E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86383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E35C2-2E71-BC76-FDCE-F393A0C4CC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C8CFC6-27AB-40BD-A1BF-2CA1C2B0CCAE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7DA1E-5101-FC00-FBAC-2DE8F7E103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0DADA-48BC-304C-159F-BD9B9B689D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6F3B2F-A0F6-41A0-AB04-4CBABE74D4A7}" type="slidenum">
              <a:t>‹#›</a:t>
            </a:fld>
            <a:endParaRPr lang="en-IN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1D80D42-C44E-3930-8B2A-712DBB73FCB0}"/>
              </a:ext>
            </a:extLst>
          </p:cNvPr>
          <p:cNvSpPr txBox="1"/>
          <p:nvPr/>
        </p:nvSpPr>
        <p:spPr>
          <a:xfrm>
            <a:off x="836611" y="73524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0A6A5C7D-CD7E-CCD6-F79E-525763F36E44}"/>
              </a:ext>
            </a:extLst>
          </p:cNvPr>
          <p:cNvSpPr txBox="1"/>
          <p:nvPr/>
        </p:nvSpPr>
        <p:spPr>
          <a:xfrm>
            <a:off x="10657953" y="2972092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966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25BE-7AB0-3009-729A-371CC1749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2126940"/>
            <a:ext cx="10355323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E03B88F-3114-8C17-8DCF-05363E6529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650556"/>
            <a:ext cx="10353760" cy="1140640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1F1C215B-9EBF-918B-17F8-64F1E2510A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A46273-2483-4A52-AFDF-9C306AA64CDE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FFF14A7-2087-1BBE-708B-B087A30F94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603E470-C54D-BDBE-A2EE-F2C4B5231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163210-8563-41AD-9693-F99A4233715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97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FC8B-0E01-F60F-3E8A-0A5C175D2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7E89C-D9F0-7A12-1C5D-25BF944DC9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088315"/>
            <a:ext cx="3298954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49385-042D-8C3F-865A-42388E70C0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911623"/>
            <a:ext cx="3298954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16110-1A09-C413-3D27-18AA9607DF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4880" y="2088315"/>
            <a:ext cx="3298560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61DCE29-EC7C-656F-F389-5CD04D445A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4880" y="2911623"/>
            <a:ext cx="3299822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D02D592-E32A-DE55-8B2B-117AA08A06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2088315"/>
            <a:ext cx="3291209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02F54D-7A03-95AC-7296-792680E1E9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6347" y="2911623"/>
            <a:ext cx="3291209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7985662-2E35-8D8E-AB23-98CCF8D6F2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0130EB-A306-4AD2-901E-603BD921A2B8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E9C97DC-E2D7-5BC5-7C24-22CE1EA6AB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621B73F-91CD-EBAD-36DA-F295DC5F29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D578EE-18DD-4B40-98E5-737789B541E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90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6623-37A9-ED5F-BD11-0917DC4F1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41E4-06C8-8DB0-B1FC-0773E0A72E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195898"/>
            <a:ext cx="3298954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D3DCF58-D7A0-9469-6B90-EBEF1DE5326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92022" y="2298984"/>
            <a:ext cx="2940052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CFECCC8-E519-105C-9BF2-A51ED5BB56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772162"/>
            <a:ext cx="32989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5D53233-401B-67DB-654F-BA72E68E06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03" y="4195898"/>
            <a:ext cx="329898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16932E4-32DA-FDD8-3E05-29B0C3F55FC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8991" y="2298984"/>
            <a:ext cx="2930523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14926-51EE-630A-B34F-A53611D7B8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350" y="4772162"/>
            <a:ext cx="330033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4A1DEE-085B-05BB-DD58-E8AFC1C210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421" y="4195898"/>
            <a:ext cx="328990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6F1211D-7766-77B6-3A51-27B8450FB38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52799" y="2298984"/>
            <a:ext cx="2932115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6CD6BE5-F923-B28C-9608-19DC81924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4772162"/>
            <a:ext cx="32942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D361E7C1-871F-E857-FA59-212C76C2D4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286F33-1A42-4260-AE0E-72393214A6F4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A0DF9AE-F72A-94A7-1254-B04AF3616B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5EFD1EF3-00D7-0EB3-8CFE-E6D8CFAEB1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7D9D6B-95EF-4BB9-9B95-DF280EAC651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220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4BF3-29CC-9297-5893-221C75D328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5AA09-B1D9-666E-DD1A-D716B47E495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DABD8-18EA-740F-46C0-4221701B27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1B6C95-A653-4D85-ADAB-D810A039D7B5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195F-8805-EB16-27C3-EB63C0E800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6855-C231-A72E-821D-01DDEABE11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5FE350-179B-4BAC-B010-E2C6DE5269E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616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5189D-AA30-F509-674E-F880A4F47EA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609603"/>
            <a:ext cx="2542653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5C510-62E4-B407-CB68-E6060276B56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658703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31BF1-A01D-1708-65C1-5627CCAAEA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956939-8359-474F-95B5-4B2756F86126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47B0-F922-768E-DCBA-BB1229E103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C3CE4-D36C-0BAE-CDB7-5EEA5CA31F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A754AD-A4D6-422C-95E8-0F42A52B3D1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58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E6FC-E411-9ACF-7C95-ECDAEF8EAA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3AF2F-7B29-41D7-2EB8-9E71C2A97E9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C353-CF0F-19B0-620D-0AF22DC58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507F4E-FE1B-4ADE-B519-273D6DE1D402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CD24-87D7-49D1-AD8C-C90F093AEF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4692-3DF6-7DCC-E35E-6C1CC411A6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212182-371A-43A0-833D-32F5305C7FC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423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0BA3-1D5D-5AFF-B180-B5D32D93B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246" y="657225"/>
            <a:ext cx="9733513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4BF38-6BC3-9E5E-9085-ED45A31D3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9246" y="3602041"/>
            <a:ext cx="9733513" cy="1500182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E47D0-33C3-18B8-8CB6-4EBD7BC5A3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F09CFE-8FF3-4679-BE13-D6CB0668A140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5E2E-AF10-5357-25E4-2D42D0F50C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FF6B-5550-18E7-4467-61A4FDC595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5331E8-063F-44AC-A093-6976A86E91C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18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B5E6-D9EE-B769-F954-5F77490615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9B8C-DB8C-C018-D1DE-D7A2B5F17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88315"/>
            <a:ext cx="5106000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19D7D-A316-E524-97A7-56A8C47DE01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3407" y="2088315"/>
            <a:ext cx="5094149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E89D5-CFD2-03B8-B5E7-DFDBE9ED24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ED0896-92A5-42A9-80D5-34D13E7F937D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25B9-D7D9-E6B8-F742-CE4EE4DE8D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814C-0441-DE72-BAF8-EFBF8BE4B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2C0E28-2B96-48A7-8B50-8F1CDD53C79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0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FBA7-4C65-7C3E-44CA-F14DA80BA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57484-19AD-26E3-027D-375114608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802" y="2088315"/>
            <a:ext cx="4879201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3A93-9F90-BB3C-7639-231DAAF6DB0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3796" y="2912235"/>
            <a:ext cx="5107207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AEC16-F0D7-E65F-3698-8CD3A379DC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2007" y="2088315"/>
            <a:ext cx="4865549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57BD2-7263-F33D-72E0-3DC5733344C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912235"/>
            <a:ext cx="5095356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0244F-90B5-CED2-7FA2-B5B5AE3EC6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D799C8-BA66-42E6-93F5-A2B9A73E803F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B711B-3A99-F9EA-70F0-6F4CB90E55D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FEE17-78BD-070B-64D9-A63353E2D1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FD9968-A403-40FC-8FB3-B7DA09D1BEB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16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A0D9-7E3B-7992-8BBA-88888A8573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62769-E0A5-B08D-F85C-A8CD51CE0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60D4E7-86B9-420C-B509-372D04E1316E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49DBA-51C2-2854-E9F2-20A6F29B2D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6172-79B1-8EAA-C936-79FACBB4CC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DCDDD4-D679-49D5-AA34-009023F7B60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26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6BDA0-4785-C1A4-EDA6-2DF8F9454A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086977-2F53-406B-89D0-ECB141F795B7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57F48-81F8-7D4E-57CF-E61FF2BDC4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76C49-4AAF-6E27-076A-79978EE187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D9CEFD-17CB-47F2-9E88-8020D7E14A7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2673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E79-7771-D6F8-5132-BE08EE9B5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3932240" cy="2362196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3F28-97A6-93B3-D43E-861C9300EA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78065" y="609603"/>
            <a:ext cx="6189491" cy="5181603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FBCF0-FDC9-CCA6-A187-9A852E3F643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7225" y="2971800"/>
            <a:ext cx="3932240" cy="2819396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26162-1971-3E8D-447A-11EB574B7D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481CBA-9488-4497-B6CA-73A3C0908739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A73AE-F846-6C8C-C641-CF2847DA81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B3F14-8E35-BED7-E0B5-3645C792FA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269186-5DDE-4158-9CF6-EB1A02F3B43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5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907-8FD9-4535-68BF-C32A634C7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5929774" cy="236219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39F07-289E-43D4-556E-9E684C473A0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24799" y="758878"/>
            <a:ext cx="3255355" cy="488304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801B8-899D-83BB-0598-6A5DDBB680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971800"/>
            <a:ext cx="5934949" cy="2819396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7FCC5-CD18-2E5D-CE1A-A36D9060A3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A1B2BD-1841-4924-A070-AB17E366C83E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49C5B-91C5-4CEC-635A-8680737834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6DAF-CC20-B407-ED6D-B3EA0A4778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44539A-DCA5-4C81-AC9D-075D21D221E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13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0469D-0592-6D4F-1D58-906263249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6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487E-08C1-5117-8F87-B531A10EE1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2096060"/>
            <a:ext cx="10353760" cy="3695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64EB2-30EF-6D30-5CAE-1F1794C25B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2781FD9F-92EA-4750-BC4F-CEE8C4F99AFA}" type="datetime1">
              <a:rPr lang="en-IN"/>
              <a:pPr lvl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6A383-7637-6002-BD1E-87167D0B2CF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9C7EC-7960-0C6C-1CA1-E6691F9ACBE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3116BE7C-FA6D-42D9-A02A-E8ACFB461CBC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400" b="1" i="0" u="none" strike="noStrike" kern="1200" cap="all" spc="0" baseline="0">
          <a:solidFill>
            <a:srgbClr val="FFFFFF"/>
          </a:solidFill>
          <a:effectLst>
            <a:outerShdw dist="63494" dir="2700000">
              <a:srgbClr val="000000"/>
            </a:outerShdw>
          </a:effectLst>
          <a:uFillTx/>
          <a:latin typeface="Bookman Old Style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C4AA-B936-DB9E-B3D6-0D5361868B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95271" y="732973"/>
            <a:ext cx="9001463" cy="2445654"/>
          </a:xfrm>
        </p:spPr>
        <p:txBody>
          <a:bodyPr/>
          <a:lstStyle/>
          <a:p>
            <a:pPr lvl="0"/>
            <a:r>
              <a:rPr lang="en-IN" sz="3200" u="sng"/>
              <a:t>B9DA111 SSRS Reporting Project</a:t>
            </a:r>
            <a:br>
              <a:rPr lang="en-IN" sz="3200" u="sng"/>
            </a:br>
            <a:br>
              <a:rPr lang="en-IN" sz="3200" u="sng"/>
            </a:br>
            <a:br>
              <a:rPr lang="en-IN" sz="3200" u="sng"/>
            </a:br>
            <a:r>
              <a:rPr lang="en-US" sz="1800"/>
              <a:t>Stock Price Analysis Using SSRS</a:t>
            </a:r>
            <a:br>
              <a:rPr lang="en-US" sz="1800"/>
            </a:br>
            <a:endParaRPr lang="en-IN" sz="3200" u="s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8461C-B789-4956-8080-C25D054B16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5271" y="3602041"/>
            <a:ext cx="9001463" cy="2145621"/>
          </a:xfrm>
        </p:spPr>
        <p:txBody>
          <a:bodyPr/>
          <a:lstStyle/>
          <a:p>
            <a:pPr lvl="0">
              <a:lnSpc>
                <a:spcPct val="100000"/>
              </a:lnSpc>
            </a:pPr>
            <a:br>
              <a:rPr lang="en-US" sz="2300" dirty="0"/>
            </a:br>
            <a:br>
              <a:rPr lang="en-US" sz="2300" dirty="0"/>
            </a:br>
            <a:r>
              <a:rPr lang="en-US" sz="1600" dirty="0"/>
              <a:t>LECTURER : </a:t>
            </a:r>
            <a:r>
              <a:rPr lang="en-US" sz="1600" b="1" dirty="0"/>
              <a:t>Suman Gurbani</a:t>
            </a:r>
            <a:br>
              <a:rPr lang="en-US" sz="1600" b="1" dirty="0"/>
            </a:br>
            <a:r>
              <a:rPr lang="en-US" sz="1600" b="1" dirty="0"/>
              <a:t>                                   </a:t>
            </a:r>
            <a:r>
              <a:rPr lang="en-US" sz="1600" dirty="0"/>
              <a:t>Group : Delvin </a:t>
            </a:r>
            <a:r>
              <a:rPr lang="en-US" sz="1600" dirty="0" err="1"/>
              <a:t>Vallooran</a:t>
            </a:r>
            <a:r>
              <a:rPr lang="en-US" sz="1600" dirty="0"/>
              <a:t> Jose(20039903</a:t>
            </a:r>
            <a:br>
              <a:rPr lang="en-US" sz="1600" dirty="0"/>
            </a:br>
            <a:r>
              <a:rPr lang="en-US" sz="1600" dirty="0"/>
              <a:t>                                                           : Eldhose </a:t>
            </a:r>
            <a:r>
              <a:rPr lang="en-US" sz="1600" dirty="0" err="1"/>
              <a:t>thelakkattu</a:t>
            </a:r>
            <a:r>
              <a:rPr lang="en-US" sz="1600" dirty="0"/>
              <a:t> Benny(20044108)</a:t>
            </a:r>
            <a:br>
              <a:rPr lang="en-US" sz="1600" dirty="0"/>
            </a:br>
            <a:r>
              <a:rPr lang="en-US" sz="1600" dirty="0"/>
              <a:t>                                                                                : Muhammed </a:t>
            </a:r>
            <a:r>
              <a:rPr lang="en-US" sz="1600" dirty="0" err="1"/>
              <a:t>Mukhsith</a:t>
            </a:r>
            <a:r>
              <a:rPr lang="en-US" sz="1600" dirty="0"/>
              <a:t> </a:t>
            </a:r>
            <a:r>
              <a:rPr lang="en-US" sz="1600" dirty="0" err="1"/>
              <a:t>Thekke</a:t>
            </a:r>
            <a:r>
              <a:rPr lang="en-US" sz="1600" dirty="0"/>
              <a:t> </a:t>
            </a:r>
            <a:r>
              <a:rPr lang="en-US" sz="1600" dirty="0" err="1"/>
              <a:t>Mattara</a:t>
            </a:r>
            <a:r>
              <a:rPr lang="en-US" sz="1600" dirty="0"/>
              <a:t> (20040105)</a:t>
            </a:r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069-BC55-97DB-CEA5-9CA141EFA7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Insertion and Validation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24A0-F0F7-7943-5451-3C27896621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Overview: This slide covers the process of inserting data into the dimension and fact tables within the StockDW data warehouse, establishing relationships, and verifying the correctness of data.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Key Steps: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Insert Sample Data into Dimension Tables: Example: DimCompany was populated with companies such as Microsoft, Meta, and Tesla.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Each record includes attributes like CompanyName, Ticker, Sector, and Country.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Generate and Populate Date Dimension: Used a SQL loop to insert rows from 2010 to 2030.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Extracted columns: FullDate, Year, Month, Quarter, Day, DayOfWeek, etc.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Link Fact Table with Dimension Tables: ALTER TABLE statements were used to create foreign key constraints from FactStockPrices to all dimension tables.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This enforces referential integrity and completes the star schema structure.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Validation via SELECT Queries: Ran SELECT TOP 5 queries for all dimension tables to confirm data insertion.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Verified records in DimCompany, DimMarket, DimCurrency, DimPriceType, and DimDate</a:t>
            </a:r>
            <a:endParaRPr lang="en-IN"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E90A-3747-83F2-4E2E-D337ECCC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7D926-3C41-4408-1A98-84E217B63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10" y="1005840"/>
            <a:ext cx="9459779" cy="5018117"/>
          </a:xfrm>
        </p:spPr>
      </p:pic>
    </p:spTree>
    <p:extLst>
      <p:ext uri="{BB962C8B-B14F-4D97-AF65-F5344CB8AC3E}">
        <p14:creationId xmlns:p14="http://schemas.microsoft.com/office/powerpoint/2010/main" val="273980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416B144C-A0DC-8E22-A39E-8FA69FE4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12" b="21642"/>
          <a:stretch>
            <a:fillRect/>
          </a:stretch>
        </p:blipFill>
        <p:spPr>
          <a:xfrm>
            <a:off x="340824" y="723208"/>
            <a:ext cx="5727326" cy="14297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303DD3A9-53A4-FBB0-F118-875A8791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13"/>
          <a:stretch>
            <a:fillRect/>
          </a:stretch>
        </p:blipFill>
        <p:spPr>
          <a:xfrm>
            <a:off x="6266959" y="723208"/>
            <a:ext cx="5370856" cy="2364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4D645739-2E05-793E-9700-61FF62F3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2" y="3529117"/>
            <a:ext cx="5742157" cy="29370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26D443D5-3303-3CED-0D17-7B8D164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571"/>
          <a:stretch>
            <a:fillRect/>
          </a:stretch>
        </p:blipFill>
        <p:spPr>
          <a:xfrm>
            <a:off x="6394417" y="3529117"/>
            <a:ext cx="5243398" cy="295056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53D7-01B9-E562-776D-E2120A8FC0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200"/>
              <a:t>ETL Process and Data Loading into Fact Table</a:t>
            </a:r>
            <a:br>
              <a:rPr lang="en-US" sz="3200"/>
            </a:br>
            <a:endParaRPr lang="en-IN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D0DB-C593-84FB-8FEB-D3B29DDEAB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96060"/>
            <a:ext cx="10588779" cy="4007193"/>
          </a:xfrm>
        </p:spPr>
        <p:txBody>
          <a:bodyPr/>
          <a:lstStyle/>
          <a:p>
            <a:pPr marL="0" lvl="0" indent="0">
              <a:buNone/>
            </a:pPr>
            <a:r>
              <a:rPr lang="en-US" sz="1300"/>
              <a:t>Overview: This slide explains how we used SSIS (SQL Server Integration Services) to extract, transform, and load (ETL) data from a flat file into the FactStockPrices table of the StockDW data warehouse.</a:t>
            </a:r>
          </a:p>
          <a:p>
            <a:pPr marL="0" lvl="0" indent="0">
              <a:buNone/>
            </a:pPr>
            <a:r>
              <a:rPr lang="en-US" sz="1300"/>
              <a:t>ETL Workflow (SSIS):Flat File Source: Reads data from a structured .csv file.</a:t>
            </a:r>
          </a:p>
          <a:p>
            <a:pPr marL="0" lvl="0" indent="0">
              <a:buNone/>
            </a:pPr>
            <a:r>
              <a:rPr lang="en-US" sz="1300"/>
              <a:t>Data Conversions: Converts column formats and ensures compatibility with SQL schema.</a:t>
            </a:r>
          </a:p>
          <a:p>
            <a:pPr marL="0" lvl="0" indent="0">
              <a:buNone/>
            </a:pPr>
            <a:r>
              <a:rPr lang="en-US" sz="1300"/>
              <a:t>Lookups: Fetches matching CompanyKey, MarketKey, CurrencyKey, and DateKey values from dimension tables based on text descriptions.</a:t>
            </a:r>
          </a:p>
          <a:p>
            <a:pPr marL="0" lvl="0" indent="0">
              <a:buNone/>
            </a:pPr>
            <a:r>
              <a:rPr lang="en-US" sz="1300"/>
              <a:t>OLE DB Destination: Loads the fully transformed data into the FactStockPrices table.</a:t>
            </a:r>
          </a:p>
          <a:p>
            <a:pPr marL="0" lvl="0" indent="0">
              <a:buNone/>
            </a:pPr>
            <a:r>
              <a:rPr lang="en-US" sz="1300"/>
              <a:t>Column Mapping: Mapped fields include OpenPrice, ClosePrice, HighPrice, LowPrice, Volume, and foreign keys for all dimension tables.</a:t>
            </a:r>
          </a:p>
          <a:p>
            <a:pPr marL="0" lvl="0" indent="0">
              <a:buNone/>
            </a:pPr>
            <a:r>
              <a:rPr lang="en-US" sz="1300"/>
              <a:t>Ensured correct relationships by matching dimension values with their respective surrogate keys.</a:t>
            </a:r>
          </a:p>
          <a:p>
            <a:pPr marL="0" lvl="0" indent="0">
              <a:buNone/>
            </a:pPr>
            <a:r>
              <a:rPr lang="en-US" sz="1300"/>
              <a:t>Validation in SSMS: After execution, we queried the FactStockPrices table to confirm successful data insertion. </a:t>
            </a:r>
            <a:br>
              <a:rPr lang="en-US" sz="1300"/>
            </a:br>
            <a:r>
              <a:rPr lang="en-US" sz="1300"/>
              <a:t>We also validated that dimension keys were resolved correctly and data types matched.</a:t>
            </a:r>
          </a:p>
          <a:p>
            <a:pPr marL="0" lvl="0" indent="0">
              <a:buNone/>
            </a:pPr>
            <a:r>
              <a:rPr lang="en-US" sz="1300"/>
              <a:t>Sample records from DimCompany, DimMarket, DimCurrency, and DimDate confirm relational integrity.</a:t>
            </a:r>
            <a:endParaRPr lang="en-IN"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552AC7C7-72B5-31F8-3DD6-56959A6D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26" y="3050703"/>
            <a:ext cx="3765764" cy="3695703"/>
          </a:xfr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3EBF8D2-547E-93F4-0E48-E6056C1F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69" y="95289"/>
            <a:ext cx="7127254" cy="29554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EF77688F-EB90-03DA-6D44-C160FBAF5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585" y="3050703"/>
            <a:ext cx="6956608" cy="36957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D228E5-90F0-BE94-2E9B-28A66F707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" y="789206"/>
            <a:ext cx="4353477" cy="39229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8E3AE-1C1E-5196-5B5C-D90644873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62" y="789206"/>
            <a:ext cx="3879025" cy="37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9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37BA-7E23-7DEA-23F8-41E296D3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C92A9-1AE3-6EEB-5607-1C7EEDB44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50" y="821096"/>
            <a:ext cx="4824572" cy="4961791"/>
          </a:xfrm>
        </p:spPr>
      </p:pic>
    </p:spTree>
    <p:extLst>
      <p:ext uri="{BB962C8B-B14F-4D97-AF65-F5344CB8AC3E}">
        <p14:creationId xmlns:p14="http://schemas.microsoft.com/office/powerpoint/2010/main" val="388816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4C18-A6AF-BFEE-0686-25414C13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4C4CF-4D6F-0DCF-204B-77108AD4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36" y="1122218"/>
            <a:ext cx="4751333" cy="4851862"/>
          </a:xfrm>
        </p:spPr>
      </p:pic>
    </p:spTree>
    <p:extLst>
      <p:ext uri="{BB962C8B-B14F-4D97-AF65-F5344CB8AC3E}">
        <p14:creationId xmlns:p14="http://schemas.microsoft.com/office/powerpoint/2010/main" val="178981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3479-A90B-9664-29CD-CE2D308E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DA5D6-D718-0C8B-1491-020E44F6A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73" y="1463040"/>
            <a:ext cx="4125268" cy="4361411"/>
          </a:xfrm>
        </p:spPr>
      </p:pic>
    </p:spTree>
    <p:extLst>
      <p:ext uri="{BB962C8B-B14F-4D97-AF65-F5344CB8AC3E}">
        <p14:creationId xmlns:p14="http://schemas.microsoft.com/office/powerpoint/2010/main" val="302396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227B-9428-55FA-766D-B1737959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A36CB-ADCF-B015-5B0D-8C6DC667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52" y="973974"/>
            <a:ext cx="4950296" cy="4910051"/>
          </a:xfrm>
        </p:spPr>
      </p:pic>
    </p:spTree>
    <p:extLst>
      <p:ext uri="{BB962C8B-B14F-4D97-AF65-F5344CB8AC3E}">
        <p14:creationId xmlns:p14="http://schemas.microsoft.com/office/powerpoint/2010/main" val="130977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2FEB-52B4-BA23-2EEF-1DEF95801F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Project overview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4BD3-85EF-0A39-252E-A09D1BF2E8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96060"/>
            <a:ext cx="10353760" cy="3970910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en-US" sz="1700"/>
              <a:t>Objective:</a:t>
            </a:r>
            <a:br>
              <a:rPr lang="en-US" sz="1700"/>
            </a:br>
            <a:br>
              <a:rPr lang="en-US" sz="1700"/>
            </a:br>
            <a:r>
              <a:rPr lang="en-US" sz="1700"/>
              <a:t>Bulid a BI pipeline to analyze and visualize stock price trends for Microsoft , meta and Tesla</a:t>
            </a:r>
            <a:br>
              <a:rPr lang="en-US" sz="1700"/>
            </a:br>
            <a:br>
              <a:rPr lang="en-US" sz="1700"/>
            </a:br>
            <a:r>
              <a:rPr lang="en-US" sz="1700"/>
              <a:t>Tools and technologies :</a:t>
            </a:r>
            <a:br>
              <a:rPr lang="en-US" sz="1700"/>
            </a:br>
            <a:br>
              <a:rPr lang="en-US" sz="1700"/>
            </a:br>
            <a:r>
              <a:rPr lang="en-US" sz="1700"/>
              <a:t>Python (pandas): Data cleaning &amp; preprocessing of raw stack CSVs.</a:t>
            </a:r>
            <a:br>
              <a:rPr lang="en-US" sz="1700"/>
            </a:br>
            <a:r>
              <a:rPr lang="en-US" sz="1700"/>
              <a:t>Sql server: Data storage via star schema design.</a:t>
            </a:r>
            <a:br>
              <a:rPr lang="en-US" sz="1700"/>
            </a:br>
            <a:r>
              <a:rPr lang="en-US" sz="1700"/>
              <a:t>SSIS : ETL process for loading cleaned dat into SQL Dta warehouse.</a:t>
            </a:r>
            <a:br>
              <a:rPr lang="en-US" sz="1700"/>
            </a:br>
            <a:r>
              <a:rPr lang="en-US" sz="1700"/>
              <a:t>SSRS : Report generation (tabular matrix ,drill,down, sub-reports ,parametarized).</a:t>
            </a:r>
            <a:br>
              <a:rPr lang="en-US" sz="1700"/>
            </a:br>
            <a:r>
              <a:rPr lang="en-US" sz="1700"/>
              <a:t>Tableau: Advanced Visualisations (line chart, heat map, Dashboard).</a:t>
            </a:r>
            <a:br>
              <a:rPr lang="en-US" sz="1700"/>
            </a:br>
            <a:r>
              <a:rPr lang="en-US" sz="1700"/>
              <a:t>Neo4J: Graph data base for company relationship.</a:t>
            </a:r>
            <a:br>
              <a:rPr lang="en-US" sz="1700"/>
            </a:br>
            <a:endParaRPr lang="en-IN" sz="1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C01AD3-3B92-1E14-C565-E73CABACC3AC}"/>
              </a:ext>
            </a:extLst>
          </p:cNvPr>
          <p:cNvSpPr/>
          <p:nvPr/>
        </p:nvSpPr>
        <p:spPr>
          <a:xfrm>
            <a:off x="0" y="-323167"/>
            <a:ext cx="264819" cy="6463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0A2B-BFE9-5AD4-2010-0045BB74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E7905-6124-44A5-6C59-C5E95D8CF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23" y="1069571"/>
            <a:ext cx="4702987" cy="4718858"/>
          </a:xfrm>
        </p:spPr>
      </p:pic>
    </p:spTree>
    <p:extLst>
      <p:ext uri="{BB962C8B-B14F-4D97-AF65-F5344CB8AC3E}">
        <p14:creationId xmlns:p14="http://schemas.microsoft.com/office/powerpoint/2010/main" val="3296809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BB4F-EF30-A52B-1A6B-D5B65713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8CD6-71E3-27E0-F3BE-8E35B50A8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983526"/>
            <a:ext cx="4921135" cy="5264871"/>
          </a:xfrm>
        </p:spPr>
      </p:pic>
    </p:spTree>
    <p:extLst>
      <p:ext uri="{BB962C8B-B14F-4D97-AF65-F5344CB8AC3E}">
        <p14:creationId xmlns:p14="http://schemas.microsoft.com/office/powerpoint/2010/main" val="3638232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B655-13A6-A907-A1AA-A8C74218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094D8-FE36-9A39-5404-DAB328CFD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96" y="838201"/>
            <a:ext cx="4794824" cy="5181597"/>
          </a:xfrm>
        </p:spPr>
      </p:pic>
    </p:spTree>
    <p:extLst>
      <p:ext uri="{BB962C8B-B14F-4D97-AF65-F5344CB8AC3E}">
        <p14:creationId xmlns:p14="http://schemas.microsoft.com/office/powerpoint/2010/main" val="82602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974C-05FD-5E7D-5904-F02698B8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AF20C-C3E7-4948-B8FC-CD96971E5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546167"/>
            <a:ext cx="10352520" cy="3987338"/>
          </a:xfrm>
        </p:spPr>
      </p:pic>
    </p:spTree>
    <p:extLst>
      <p:ext uri="{BB962C8B-B14F-4D97-AF65-F5344CB8AC3E}">
        <p14:creationId xmlns:p14="http://schemas.microsoft.com/office/powerpoint/2010/main" val="383040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EBAE-D307-A433-D98D-C53CD295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D8584-1581-E65F-E164-B40F6A5CB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05" y="1438102"/>
            <a:ext cx="4963989" cy="4319847"/>
          </a:xfrm>
        </p:spPr>
      </p:pic>
    </p:spTree>
    <p:extLst>
      <p:ext uri="{BB962C8B-B14F-4D97-AF65-F5344CB8AC3E}">
        <p14:creationId xmlns:p14="http://schemas.microsoft.com/office/powerpoint/2010/main" val="59459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A3CC-9F05-EDAB-D545-8D6169F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3296F-4E38-7863-6DEA-AD2564ABD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35921"/>
            <a:ext cx="10353675" cy="3418926"/>
          </a:xfrm>
        </p:spPr>
      </p:pic>
    </p:spTree>
    <p:extLst>
      <p:ext uri="{BB962C8B-B14F-4D97-AF65-F5344CB8AC3E}">
        <p14:creationId xmlns:p14="http://schemas.microsoft.com/office/powerpoint/2010/main" val="358617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8FB3-2AD3-8B85-BFC1-A8B81E215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015998"/>
          </a:xfrm>
        </p:spPr>
        <p:txBody>
          <a:bodyPr/>
          <a:lstStyle/>
          <a:p>
            <a:pPr lvl="0"/>
            <a:r>
              <a:rPr lang="en-US"/>
              <a:t>SSRS Report Visualizations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8126-0B04-1964-5A7A-2547F24BF8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2973" y="1560286"/>
            <a:ext cx="10813145" cy="4869545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This slide showcases the different types of reports we created using SQL Server Reporting Services (SSRS) to visualize and interact with the stock market data stored in our data warehouse.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SSRS Reports Developed: Tabular Report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Displays raw data in a structured row-column format. Used for detailed stock entries.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Matrix Report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Dynamic pivot-style view of stock prices by date, company, or currency.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Useful for comparing metrics across multiple dimensions.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Drill-down Report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Enables users to expand and collapse grouped data (e.g., by region or sector).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Helps simplify complex data views.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Parameterized Report:  Allows user input to filter data (e.g., by company name, year, or market).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Increases interactivity and user customization.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Subreport (StockDetails)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Linked with main reports to provide more detailed insight.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300"/>
              <a:t>Example: clicking on a stock name shows historical prices.</a:t>
            </a:r>
            <a:endParaRPr lang="en-IN"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9BD5909-5F03-9E2A-2EE3-C4F1DF008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353" y="1776642"/>
            <a:ext cx="7784131" cy="3717136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1895-6439-8DF9-306C-479307B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332509"/>
            <a:ext cx="10353760" cy="1230284"/>
          </a:xfrm>
        </p:spPr>
        <p:txBody>
          <a:bodyPr/>
          <a:lstStyle/>
          <a:p>
            <a:r>
              <a:rPr lang="en-US" dirty="0"/>
              <a:t>error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1F804-99E2-F9C8-2D96-03160B55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0" y="1562793"/>
            <a:ext cx="3852647" cy="4721628"/>
          </a:xfrm>
        </p:spPr>
      </p:pic>
    </p:spTree>
    <p:extLst>
      <p:ext uri="{BB962C8B-B14F-4D97-AF65-F5344CB8AC3E}">
        <p14:creationId xmlns:p14="http://schemas.microsoft.com/office/powerpoint/2010/main" val="243274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F262-9958-C32F-20A1-9E8792CF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E1B9B-2C97-3E0A-D415-02E5C1BD3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66" y="1039091"/>
            <a:ext cx="8923419" cy="4594167"/>
          </a:xfrm>
        </p:spPr>
      </p:pic>
    </p:spTree>
    <p:extLst>
      <p:ext uri="{BB962C8B-B14F-4D97-AF65-F5344CB8AC3E}">
        <p14:creationId xmlns:p14="http://schemas.microsoft.com/office/powerpoint/2010/main" val="23744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24B7-D524-9BBD-C8F9-1649FC483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05" y="493483"/>
            <a:ext cx="5965371" cy="1326318"/>
          </a:xfrm>
        </p:spPr>
        <p:txBody>
          <a:bodyPr/>
          <a:lstStyle/>
          <a:p>
            <a:pPr lvl="0"/>
            <a:r>
              <a:rPr lang="en-US" sz="2800"/>
              <a:t>Key deliverables</a:t>
            </a:r>
            <a:endParaRPr lang="en-IN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6A66-5EF5-4AAB-8613-A135D03481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618341"/>
            <a:ext cx="10353760" cy="4172855"/>
          </a:xfrm>
        </p:spPr>
        <p:txBody>
          <a:bodyPr/>
          <a:lstStyle/>
          <a:p>
            <a:pPr marL="0" lvl="0" indent="0">
              <a:buNone/>
            </a:pPr>
            <a:br>
              <a:rPr lang="en-US"/>
            </a:br>
            <a:r>
              <a:rPr lang="en-US"/>
              <a:t>Data cleaning and structuring using python </a:t>
            </a:r>
            <a:br>
              <a:rPr lang="en-US"/>
            </a:br>
            <a:r>
              <a:rPr lang="en-US"/>
              <a:t>Star schema Design for analytical Querying</a:t>
            </a:r>
            <a:br>
              <a:rPr lang="en-US"/>
            </a:br>
            <a:r>
              <a:rPr lang="en-US"/>
              <a:t>End to End ETL pipeline using SSIS </a:t>
            </a:r>
            <a:br>
              <a:rPr lang="en-US"/>
            </a:br>
            <a:r>
              <a:rPr lang="en-US"/>
              <a:t>Multiple report types in SSRS</a:t>
            </a:r>
            <a:br>
              <a:rPr lang="en-US"/>
            </a:br>
            <a:r>
              <a:rPr lang="en-US"/>
              <a:t>Visual Dashboards in Tablaue</a:t>
            </a:r>
            <a:br>
              <a:rPr lang="en-US"/>
            </a:br>
            <a:r>
              <a:rPr lang="en-US"/>
              <a:t>Graph modeling in Neo4j.</a:t>
            </a:r>
            <a:br>
              <a:rPr lang="en-US"/>
            </a:br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F713-244E-3451-25DF-962F5E3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A56AC-9DD5-9B08-9942-F9A96AFD7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2" y="1161011"/>
            <a:ext cx="4621967" cy="4535978"/>
          </a:xfrm>
        </p:spPr>
      </p:pic>
    </p:spTree>
    <p:extLst>
      <p:ext uri="{BB962C8B-B14F-4D97-AF65-F5344CB8AC3E}">
        <p14:creationId xmlns:p14="http://schemas.microsoft.com/office/powerpoint/2010/main" val="1925991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EFA3-A6B1-DF35-6449-74B5E15A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CCDFB-DE6C-8641-AAA6-064D8559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13" y="1313411"/>
            <a:ext cx="4478202" cy="4411287"/>
          </a:xfrm>
        </p:spPr>
      </p:pic>
    </p:spTree>
    <p:extLst>
      <p:ext uri="{BB962C8B-B14F-4D97-AF65-F5344CB8AC3E}">
        <p14:creationId xmlns:p14="http://schemas.microsoft.com/office/powerpoint/2010/main" val="301953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11D-D178-2617-3A4D-4ACD1544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DB(Neo4j) vs SQL DB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01880B-53C1-6D77-842B-F88AC84B9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99786"/>
              </p:ext>
            </p:extLst>
          </p:nvPr>
        </p:nvGraphicFramePr>
        <p:xfrm>
          <a:off x="2959330" y="2394065"/>
          <a:ext cx="6301048" cy="3362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0116">
                  <a:extLst>
                    <a:ext uri="{9D8B030D-6E8A-4147-A177-3AD203B41FA5}">
                      <a16:colId xmlns:a16="http://schemas.microsoft.com/office/drawing/2014/main" val="3829052590"/>
                    </a:ext>
                  </a:extLst>
                </a:gridCol>
                <a:gridCol w="2100116">
                  <a:extLst>
                    <a:ext uri="{9D8B030D-6E8A-4147-A177-3AD203B41FA5}">
                      <a16:colId xmlns:a16="http://schemas.microsoft.com/office/drawing/2014/main" val="3176722688"/>
                    </a:ext>
                  </a:extLst>
                </a:gridCol>
                <a:gridCol w="2100816">
                  <a:extLst>
                    <a:ext uri="{9D8B030D-6E8A-4147-A177-3AD203B41FA5}">
                      <a16:colId xmlns:a16="http://schemas.microsoft.com/office/drawing/2014/main" val="4017000853"/>
                    </a:ext>
                  </a:extLst>
                </a:gridCol>
              </a:tblGrid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Aspect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Neo4j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SQL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945057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Structure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Graph based structure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Table based 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221729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Best for 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Highly connected data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Structured tabular data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1103128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Flexibility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Schema-less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Schema-based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1058394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Language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Cypher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SQL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976905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Learning curve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Moderate for SQL users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Widely known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120968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 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Social media, Market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Financial Applications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305607"/>
                  </a:ext>
                </a:extLst>
              </a:tr>
              <a:tr h="42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Compatible with modern stacks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Widely integrate </a:t>
                      </a:r>
                      <a:r>
                        <a:rPr lang="en-US" sz="11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ith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all tech stacks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160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38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33C8-4485-1419-F3BE-8FCC4876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16131"/>
            <a:ext cx="10353760" cy="1404851"/>
          </a:xfrm>
        </p:spPr>
        <p:txBody>
          <a:bodyPr/>
          <a:lstStyle/>
          <a:p>
            <a:r>
              <a:rPr lang="en-US" dirty="0"/>
              <a:t>Graph model diagram (neo4j)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B097332-2243-4F9B-6E1C-E5B7B0A8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23" y="1935921"/>
            <a:ext cx="9448770" cy="4466692"/>
          </a:xfrm>
        </p:spPr>
      </p:pic>
    </p:spTree>
    <p:extLst>
      <p:ext uri="{BB962C8B-B14F-4D97-AF65-F5344CB8AC3E}">
        <p14:creationId xmlns:p14="http://schemas.microsoft.com/office/powerpoint/2010/main" val="1742282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08FE-F6E0-A336-AF81-72644DECE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20" y="1221971"/>
            <a:ext cx="10353760" cy="4696691"/>
          </a:xfrm>
        </p:spPr>
        <p:txBody>
          <a:bodyPr/>
          <a:lstStyle/>
          <a:p>
            <a:r>
              <a:rPr lang="en-US" dirty="0"/>
              <a:t>Finds each price node and the company it belongs to</a:t>
            </a:r>
          </a:p>
          <a:p>
            <a:r>
              <a:rPr lang="en-US" dirty="0"/>
              <a:t>Listing stock process and the currency used</a:t>
            </a:r>
          </a:p>
          <a:p>
            <a:r>
              <a:rPr lang="en-US" dirty="0"/>
              <a:t>Useful for understanding which stock exchange a company trades on</a:t>
            </a:r>
          </a:p>
          <a:p>
            <a:r>
              <a:rPr lang="en-US" dirty="0"/>
              <a:t>Shows a full relationship chain from price to company  to its market</a:t>
            </a:r>
          </a:p>
          <a:p>
            <a:r>
              <a:rPr lang="en-US" dirty="0"/>
              <a:t>Filters by company and lists its stock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419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Stock Data Schema Overview</a:t>
            </a:r>
          </a:p>
        </p:txBody>
      </p:sp>
      <p:pic>
        <p:nvPicPr>
          <p:cNvPr id="3" name="Picture 2" descr="WhatsApp Image 2025-04-16 at 11.24.47_eab7441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8" y="1554162"/>
            <a:ext cx="8730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Company-wise Close Price Over Years</a:t>
            </a:r>
          </a:p>
        </p:txBody>
      </p:sp>
      <p:pic>
        <p:nvPicPr>
          <p:cNvPr id="3" name="Picture 2" descr="WhatsApp Image 2025-04-16 at 11.25.10_7e9d6f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2" y="1417638"/>
            <a:ext cx="8490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Trading Volume by Company (2020–2022)</a:t>
            </a:r>
          </a:p>
        </p:txBody>
      </p:sp>
      <p:pic>
        <p:nvPicPr>
          <p:cNvPr id="3" name="Picture 2" descr="WhatsApp Image 2025-04-16 at 11.25.44_a7f7a0f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1698171"/>
            <a:ext cx="87521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Close Price Trend Forecast for Tesla</a:t>
            </a:r>
          </a:p>
        </p:txBody>
      </p:sp>
      <p:pic>
        <p:nvPicPr>
          <p:cNvPr id="3" name="Picture 2" descr="WhatsApp Image 2025-04-16 at 11.26.06_5b0af27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17638"/>
            <a:ext cx="85997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Open vs Close Price for Tesla</a:t>
            </a:r>
          </a:p>
        </p:txBody>
      </p:sp>
      <p:pic>
        <p:nvPicPr>
          <p:cNvPr id="3" name="Picture 2" descr="WhatsApp Image 2025-04-16 at 11.27.11_6002b4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9" y="1554162"/>
            <a:ext cx="84473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FA24-5E1E-C5A1-67E2-039D82D932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</a:t>
            </a:r>
            <a:r>
              <a:rPr lang="en-IN"/>
              <a:t>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78A-BF83-6BC9-B570-4539E13A62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5741" y="1935921"/>
            <a:ext cx="10353760" cy="4464878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600"/>
              <a:t>Objective</a:t>
            </a:r>
            <a:br>
              <a:rPr lang="en-US" sz="1200"/>
            </a:br>
            <a:br>
              <a:rPr lang="en-US" sz="1200"/>
            </a:br>
            <a:r>
              <a:rPr lang="en-US" sz="1200"/>
              <a:t>Clean and standardize stock data for Microsoft (MSFT), Meta (META), and Tesla (TSLA) before loading into the data warehouse.</a:t>
            </a:r>
            <a:br>
              <a:rPr lang="en-US" sz="1200"/>
            </a:br>
            <a:br>
              <a:rPr lang="en-US" sz="1200"/>
            </a:br>
            <a:r>
              <a:rPr lang="en-US" sz="1200"/>
              <a:t>Steps performed :</a:t>
            </a:r>
            <a:br>
              <a:rPr lang="en-US" sz="1200"/>
            </a:br>
            <a:r>
              <a:rPr lang="en-US" sz="1200"/>
              <a:t> </a:t>
            </a:r>
            <a:br>
              <a:rPr lang="en-US" sz="1200"/>
            </a:br>
            <a:r>
              <a:rPr lang="en-US" sz="1200"/>
              <a:t>Function definition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Read raw CSVs , skipping metadata rows </a:t>
            </a:r>
            <a:br>
              <a:rPr lang="en-US" sz="1200"/>
            </a:br>
            <a:r>
              <a:rPr lang="en-US" sz="1200"/>
              <a:t>  Parses and formats the  ‘Date’ column </a:t>
            </a:r>
            <a:br>
              <a:rPr lang="en-US" sz="1200"/>
            </a:br>
            <a:r>
              <a:rPr lang="en-US" sz="1200"/>
              <a:t>  Adds extra fields : Data keys, compoany name, ticker, market and currency</a:t>
            </a:r>
            <a:br>
              <a:rPr lang="en-US" sz="1200"/>
            </a:br>
            <a:r>
              <a:rPr lang="en-US" sz="1200"/>
              <a:t>  Select revelant columns for currency</a:t>
            </a:r>
            <a:br>
              <a:rPr lang="en-US" sz="1200"/>
            </a:br>
            <a:br>
              <a:rPr lang="en-US" sz="1200"/>
            </a:br>
            <a:r>
              <a:rPr lang="en-US" sz="1200"/>
              <a:t>Expoert clraned files:</a:t>
            </a:r>
            <a:br>
              <a:rPr lang="en-US" sz="1200"/>
            </a:br>
            <a:r>
              <a:rPr lang="en-US" sz="1200"/>
              <a:t>  </a:t>
            </a:r>
            <a:br>
              <a:rPr lang="en-US" sz="1200"/>
            </a:br>
            <a:r>
              <a:rPr lang="en-US" sz="1200"/>
              <a:t>   Saved cleaned files as  *_CLEANED.csv for MSFT, META, and TSLA</a:t>
            </a:r>
            <a:br>
              <a:rPr lang="en-US" sz="1200"/>
            </a:br>
            <a:br>
              <a:rPr lang="en-US" sz="1200"/>
            </a:br>
            <a:r>
              <a:rPr lang="en-US" sz="1200"/>
              <a:t>Final merge for fact table: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Merges cleaned files into a unified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D73CE4-AA52-7070-84BA-2FB7A3DB24FE}"/>
              </a:ext>
            </a:extLst>
          </p:cNvPr>
          <p:cNvSpPr/>
          <p:nvPr/>
        </p:nvSpPr>
        <p:spPr>
          <a:xfrm>
            <a:off x="0" y="-92336"/>
            <a:ext cx="226341" cy="184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: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34B7B4D-312D-92F7-8E80-43C3A8D5F3D5}"/>
              </a:ext>
            </a:extLst>
          </p:cNvPr>
          <p:cNvSpPr/>
          <p:nvPr/>
        </p:nvSpPr>
        <p:spPr>
          <a:xfrm>
            <a:off x="0" y="-323167"/>
            <a:ext cx="264819" cy="6463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13FAE13-DF89-CCA9-FE0C-6BF63DEED9FA}"/>
              </a:ext>
            </a:extLst>
          </p:cNvPr>
          <p:cNvSpPr/>
          <p:nvPr/>
        </p:nvSpPr>
        <p:spPr>
          <a:xfrm>
            <a:off x="0" y="-92336"/>
            <a:ext cx="203902" cy="184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2F79-7C17-6E1B-A872-8B612C94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49629"/>
            <a:ext cx="10353760" cy="1296786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7779-7C00-678F-AB34-466F6BFB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230284"/>
            <a:ext cx="10353760" cy="562771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ETL and Data Analytics Workflow Summary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ETL Process – SSIS</a:t>
            </a:r>
            <a:br>
              <a:rPr lang="en-US" dirty="0"/>
            </a:br>
            <a:r>
              <a:rPr lang="en-US" dirty="0"/>
              <a:t>Extracted data from various source files, applied necessary transformations, and loaded the cleansed data into SQL Server databases.</a:t>
            </a:r>
            <a:br>
              <a:rPr lang="en-US" dirty="0"/>
            </a:br>
            <a:br>
              <a:rPr lang="en-US" dirty="0"/>
            </a:br>
            <a:r>
              <a:rPr lang="en-IN" b="1" dirty="0"/>
              <a:t>Data </a:t>
            </a:r>
            <a:r>
              <a:rPr lang="en-IN" b="1" dirty="0" err="1"/>
              <a:t>Modeling</a:t>
            </a:r>
            <a:r>
              <a:rPr lang="en-IN" b="1" dirty="0"/>
              <a:t> – SQL Server &amp; SSMS</a:t>
            </a:r>
            <a:br>
              <a:rPr lang="en-IN" dirty="0"/>
            </a:br>
            <a:r>
              <a:rPr lang="en-IN" dirty="0"/>
              <a:t>Designed and implemented a star schema architecture with well-structured fact and dimension tables. Managed database schema, indexing strategies, and optimized SQL queries using SQL Server Management Studio (SSMS).</a:t>
            </a:r>
            <a:br>
              <a:rPr lang="en-IN" dirty="0"/>
            </a:br>
            <a:br>
              <a:rPr lang="en-IN" dirty="0"/>
            </a:br>
            <a:r>
              <a:rPr lang="en-US" b="1" dirty="0"/>
              <a:t>Querying &amp; Data Validation – SSMS</a:t>
            </a:r>
            <a:br>
              <a:rPr lang="en-US" dirty="0"/>
            </a:br>
            <a:r>
              <a:rPr lang="en-US" dirty="0"/>
              <a:t>Performed data validation and testing through SQL scripting. Conducted ad hoc analysis to ensure data accuracy and consistency.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Operational Reporting – SSRS</a:t>
            </a:r>
            <a:br>
              <a:rPr lang="en-US" dirty="0"/>
            </a:br>
            <a:r>
              <a:rPr lang="en-US" dirty="0"/>
              <a:t>Developed static and parameter-driven reports for business operations, ensuring clarity and relevance for end users.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Interactive Dashboards – Tableau</a:t>
            </a:r>
            <a:br>
              <a:rPr lang="en-US" dirty="0"/>
            </a:br>
            <a:r>
              <a:rPr lang="en-US" dirty="0"/>
              <a:t>Built interactive visual dashboards incorporating KPIs, filters, and visual insights for business stakeholders.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Graph Analytics – Neo4j</a:t>
            </a:r>
            <a:br>
              <a:rPr lang="en-US" dirty="0"/>
            </a:br>
            <a:r>
              <a:rPr lang="en-US" dirty="0"/>
              <a:t>Modeled entities such as stock prices, currencies, and price type  in Neo4j. Executed Cypher queries to uncover complex relationships and insights within the data graph.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5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EC0FF5C-4E5D-35AD-CD38-4DCE92C057D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1220" y="417624"/>
            <a:ext cx="10353760" cy="3695136"/>
          </a:xfrm>
        </p:spPr>
        <p:txBody>
          <a:bodyPr/>
          <a:lstStyle/>
          <a:p>
            <a:pPr lvl="0">
              <a:lnSpc>
                <a:spcPct val="100000"/>
              </a:lnSpc>
            </a:pP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IN" sz="160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AA1D2A3-F68E-960E-C524-D22CD1FE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6" y="1834021"/>
            <a:ext cx="4119271" cy="29679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1734AA94-FF80-7F83-D308-89B72A49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3" y="1839233"/>
            <a:ext cx="4434721" cy="29240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AEDB-B37F-5425-E37D-43D1CC57AB8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100"/>
              <a:t>Star schema Design for analytical Querying</a:t>
            </a:r>
            <a:br>
              <a:rPr lang="en-US" sz="3100"/>
            </a:br>
            <a:endParaRPr lang="en-IN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BEAC-98D5-7193-C8EA-05AC7B907C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683657"/>
            <a:ext cx="10353760" cy="4564739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Diagram Overview: The schema is based on a star design, with one central Fact Table and multiple Dimension Tables. This structure supports efficient querying, reporting, and OLAP operations (e.g., in SSRS, Power BI).</a:t>
            </a:r>
            <a:br>
              <a:rPr lang="en-IN" sz="1900"/>
            </a:br>
            <a:r>
              <a:rPr lang="en-IN" sz="1900"/>
              <a:t> Fact Table - 	FactStockPricesContains numerical measures such as:  OpenPrice, ClosePrice, HighPrice, LowPrice, Volume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		Linked to all dimension tables using foreign keys:  CompanyKey, DateKey, MarketKey, CurrencyKey, PriceTypeKey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Dimension Tables: 	DimCompany: Company name, ticker, sector, country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			DimDate: Full date, year, month (ideal for time-series filtering)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			DimMarket: Market name and region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			DimCurrency: Currency code and description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900"/>
              <a:t>			DimPriceType: Type of price (e.g., open, close, adjusted)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26BB15-ECC5-ACAC-2D0A-4895E8C3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78" t="27001" r="31901" b="9127"/>
          <a:stretch>
            <a:fillRect/>
          </a:stretch>
        </p:blipFill>
        <p:spPr>
          <a:xfrm>
            <a:off x="2578662" y="423486"/>
            <a:ext cx="7300688" cy="60110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A3E7-5554-C5F8-0F16-F039BDD18E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End to End ETL pipeline using SSIS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0C3B-822C-F9AB-81BB-A68DC0290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5741" y="1935921"/>
            <a:ext cx="10353760" cy="4530193"/>
          </a:xfrm>
        </p:spPr>
        <p:txBody>
          <a:bodyPr/>
          <a:lstStyle/>
          <a:p>
            <a:pPr marL="0" lvl="0" indent="0">
              <a:buNone/>
            </a:pPr>
            <a:r>
              <a:rPr lang="en-US" sz="1600"/>
              <a:t>Step 1:  Creating the DatabaseWe created a new SQL data warehouse database named StockDW using: sql, Copy, Edit, CREATE DATABASE StockDW;</a:t>
            </a:r>
          </a:p>
          <a:p>
            <a:pPr marL="0" lvl="0" indent="0">
              <a:buNone/>
            </a:pPr>
            <a:r>
              <a:rPr lang="en-US" sz="1600"/>
              <a:t>Step 2:  Creating Dimension Tables</a:t>
            </a:r>
          </a:p>
          <a:p>
            <a:pPr marL="0" lvl="0" indent="0">
              <a:buNone/>
            </a:pPr>
            <a:r>
              <a:rPr lang="en-US" sz="1600"/>
              <a:t>Dimension tables store descriptive attributes: DimCompany: Company name, ticker, sector, country</a:t>
            </a:r>
          </a:p>
          <a:p>
            <a:pPr marL="0" lvl="0" indent="0">
              <a:buNone/>
            </a:pPr>
            <a:r>
              <a:rPr lang="en-US" sz="1600"/>
              <a:t>DimDate: Full date with breakdowns (year, quarter, month, etc.)DimMarket: Market name and region</a:t>
            </a:r>
          </a:p>
          <a:p>
            <a:pPr marL="0" lvl="0" indent="0">
              <a:buNone/>
            </a:pPr>
            <a:r>
              <a:rPr lang="en-US" sz="1600"/>
              <a:t>DimCurrency: Currency name and codeDimPriceType: Pricing category (open, close, etc.)</a:t>
            </a:r>
          </a:p>
          <a:p>
            <a:pPr marL="0" lvl="0" indent="0">
              <a:buNone/>
            </a:pPr>
            <a:r>
              <a:rPr lang="en-US" sz="1600"/>
              <a:t>Each table has a primary key to link to the fact table</a:t>
            </a:r>
          </a:p>
          <a:p>
            <a:pPr marL="0" lvl="0" indent="0">
              <a:buNone/>
            </a:pPr>
            <a:r>
              <a:rPr lang="en-US" sz="1600"/>
              <a:t>Step 3:  Creating the Fact Table</a:t>
            </a:r>
          </a:p>
          <a:p>
            <a:pPr marL="0" lvl="0" indent="0">
              <a:buNone/>
            </a:pPr>
            <a:r>
              <a:rPr lang="en-US" sz="1600"/>
              <a:t>The central table is FactStockPrices</a:t>
            </a:r>
          </a:p>
          <a:p>
            <a:pPr marL="0" lvl="0" indent="0">
              <a:buNone/>
            </a:pPr>
            <a:r>
              <a:rPr lang="en-US" sz="1600"/>
              <a:t>Stores measurable data: OpenPrice, ClosePrice, HighPrice, LowPrice, Volume</a:t>
            </a:r>
          </a:p>
          <a:p>
            <a:pPr marL="0" lvl="0" indent="0">
              <a:buNone/>
            </a:pPr>
            <a:r>
              <a:rPr lang="en-US" sz="1600"/>
              <a:t>Foreign keys reference each dimension: CompanyKey, DateKey, MarketKey, etc.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2DDD2D-3BA5-F485-A66F-95DCAAC8AC0C}"/>
              </a:ext>
            </a:extLst>
          </p:cNvPr>
          <p:cNvSpPr/>
          <p:nvPr/>
        </p:nvSpPr>
        <p:spPr>
          <a:xfrm>
            <a:off x="0" y="-92336"/>
            <a:ext cx="226341" cy="184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: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ACD45B0-5531-DB95-9448-994297FBD9D2}"/>
              </a:ext>
            </a:extLst>
          </p:cNvPr>
          <p:cNvSpPr/>
          <p:nvPr/>
        </p:nvSpPr>
        <p:spPr>
          <a:xfrm>
            <a:off x="0" y="-323167"/>
            <a:ext cx="264819" cy="6463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2E7E6CE-E32F-0C82-268E-628F92328084}"/>
              </a:ext>
            </a:extLst>
          </p:cNvPr>
          <p:cNvSpPr/>
          <p:nvPr/>
        </p:nvSpPr>
        <p:spPr>
          <a:xfrm>
            <a:off x="0" y="-92336"/>
            <a:ext cx="203902" cy="184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DEF4F92-EC53-F5F6-F55B-A68C36CF2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4738" y="4637992"/>
            <a:ext cx="4967267" cy="2220007"/>
          </a:xfr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EC1C893-7BCD-D36B-53CF-8437791E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3"/>
            <a:ext cx="8733205" cy="46326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</TotalTime>
  <Words>1521</Words>
  <Application>Microsoft Office PowerPoint</Application>
  <PresentationFormat>Widescreen</PresentationFormat>
  <Paragraphs>107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Bookman Old Style</vt:lpstr>
      <vt:lpstr>Calibri</vt:lpstr>
      <vt:lpstr>Rockwell</vt:lpstr>
      <vt:lpstr>Damask</vt:lpstr>
      <vt:lpstr>B9DA111 SSRS Reporting Project   Stock Price Analysis Using SSRS </vt:lpstr>
      <vt:lpstr>Project overview</vt:lpstr>
      <vt:lpstr>Key deliverables</vt:lpstr>
      <vt:lpstr>Data cleaning</vt:lpstr>
      <vt:lpstr>PowerPoint Presentation</vt:lpstr>
      <vt:lpstr>Star schema Design for analytical Querying </vt:lpstr>
      <vt:lpstr>PowerPoint Presentation</vt:lpstr>
      <vt:lpstr>End to End ETL pipeline using SSIS</vt:lpstr>
      <vt:lpstr>PowerPoint Presentation</vt:lpstr>
      <vt:lpstr>Data Insertion and Validation</vt:lpstr>
      <vt:lpstr>PowerPoint Presentation</vt:lpstr>
      <vt:lpstr>PowerPoint Presentation</vt:lpstr>
      <vt:lpstr>ETL Process and Data Loading into Fact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SSRS Report Visualizations</vt:lpstr>
      <vt:lpstr>PowerPoint Presentation</vt:lpstr>
      <vt:lpstr>error</vt:lpstr>
      <vt:lpstr>PowerPoint Presentation</vt:lpstr>
      <vt:lpstr>PowerPoint Presentation</vt:lpstr>
      <vt:lpstr>PowerPoint Presentation</vt:lpstr>
      <vt:lpstr>Graph DB(Neo4j) vs SQL DB</vt:lpstr>
      <vt:lpstr>Graph model diagram (neo4j)</vt:lpstr>
      <vt:lpstr>PowerPoint Presentation</vt:lpstr>
      <vt:lpstr>Stock Data Schema Overview</vt:lpstr>
      <vt:lpstr>Company-wise Close Price Over Years</vt:lpstr>
      <vt:lpstr>Average Trading Volume by Company (2020–2022)</vt:lpstr>
      <vt:lpstr>Close Price Trend Forecast for Tesla</vt:lpstr>
      <vt:lpstr>Monthly Open vs Close Price for Tesla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Eldhose T benny</dc:creator>
  <cp:lastModifiedBy>DELVIN JOSE</cp:lastModifiedBy>
  <cp:revision>16</cp:revision>
  <dcterms:created xsi:type="dcterms:W3CDTF">2025-04-15T21:44:01Z</dcterms:created>
  <dcterms:modified xsi:type="dcterms:W3CDTF">2025-04-18T22:47:12Z</dcterms:modified>
</cp:coreProperties>
</file>